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grpSp>
        <p:nvGrpSpPr>
          <p:cNvPr id="202" name="Google Shape;202;p8"/>
          <p:cNvGrpSpPr/>
          <p:nvPr/>
        </p:nvGrpSpPr>
        <p:grpSpPr>
          <a:xfrm>
            <a:off x="95351" y="1392509"/>
            <a:ext cx="7581691" cy="5901"/>
            <a:chOff x="1890075" y="5241175"/>
            <a:chExt cx="4240556" cy="257700"/>
          </a:xfrm>
        </p:grpSpPr>
        <p:sp>
          <p:nvSpPr>
            <p:cNvPr id="203" name="Google Shape;203;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4" name="Google Shape;204;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7" name="Google Shape;207;p8"/>
          <p:cNvGrpSpPr/>
          <p:nvPr/>
        </p:nvGrpSpPr>
        <p:grpSpPr>
          <a:xfrm>
            <a:off x="95351" y="4542984"/>
            <a:ext cx="7581691" cy="5901"/>
            <a:chOff x="1890075" y="5241175"/>
            <a:chExt cx="4240556" cy="257700"/>
          </a:xfrm>
        </p:grpSpPr>
        <p:sp>
          <p:nvSpPr>
            <p:cNvPr id="208" name="Google Shape;208;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9" name="Google Shape;209;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2" name="Google Shape;212;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3" name="Google Shape;213;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4" name="Google Shape;214;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6" name="Google Shape;216;p8"/>
          <p:cNvGrpSpPr/>
          <p:nvPr/>
        </p:nvGrpSpPr>
        <p:grpSpPr>
          <a:xfrm>
            <a:off x="95351" y="7971759"/>
            <a:ext cx="7581691" cy="5901"/>
            <a:chOff x="1890075" y="5241175"/>
            <a:chExt cx="4240556" cy="257700"/>
          </a:xfrm>
        </p:grpSpPr>
        <p:sp>
          <p:nvSpPr>
            <p:cNvPr id="217" name="Google Shape;217;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9" name="Google Shape;219;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1" name="Google Shape;221;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9"/>
          <p:cNvSpPr txBox="1"/>
          <p:nvPr/>
        </p:nvSpPr>
        <p:spPr>
          <a:xfrm>
            <a:off x="188700" y="322800"/>
            <a:ext cx="6744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Two-Sample Hypothesis Test Results</a:t>
            </a:r>
            <a:endParaRPr sz="1900">
              <a:solidFill>
                <a:srgbClr val="000000"/>
              </a:solidFill>
              <a:latin typeface="Google Sans SemiBold"/>
              <a:ea typeface="Google Sans SemiBold"/>
              <a:cs typeface="Google Sans SemiBold"/>
              <a:sym typeface="Google Sans SemiBold"/>
            </a:endParaRPr>
          </a:p>
        </p:txBody>
      </p:sp>
      <p:sp>
        <p:nvSpPr>
          <p:cNvPr id="227" name="Google Shape;227;p9"/>
          <p:cNvSpPr txBox="1"/>
          <p:nvPr/>
        </p:nvSpPr>
        <p:spPr>
          <a:xfrm>
            <a:off x="188700" y="6462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sp>
        <p:nvSpPr>
          <p:cNvPr id="228" name="Google Shape;228;p9"/>
          <p:cNvSpPr txBox="1"/>
          <p:nvPr/>
        </p:nvSpPr>
        <p:spPr>
          <a:xfrm>
            <a:off x="2066550" y="1362075"/>
            <a:ext cx="5540100" cy="158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working on a data analytics project aimed at driving overall growth by reducing monthly user churn on the Waze app. As part of the effort to improve user retention, Waze seeks to gain deeper insights into user behavior. </a:t>
            </a:r>
            <a:r>
              <a:rPr b="1" lang="en" sz="1200">
                <a:solidFill>
                  <a:schemeClr val="dk1"/>
                </a:solidFill>
                <a:latin typeface="Roboto"/>
                <a:ea typeface="Roboto"/>
                <a:cs typeface="Roboto"/>
                <a:sym typeface="Roboto"/>
              </a:rPr>
              <a:t>This report provides an update on the project status and presents the results of Milestone 4, which will inform the future development of the overall project.</a:t>
            </a:r>
            <a:endParaRPr b="1" sz="1200">
              <a:solidFill>
                <a:schemeClr val="dk1"/>
              </a:solidFill>
              <a:latin typeface="Roboto"/>
              <a:ea typeface="Roboto"/>
              <a:cs typeface="Roboto"/>
              <a:sym typeface="Roboto"/>
            </a:endParaRPr>
          </a:p>
          <a:p>
            <a:pPr indent="0" lvl="0" marL="0" rtl="0" algn="l">
              <a:lnSpc>
                <a:spcPct val="115000"/>
              </a:lnSpc>
              <a:spcBef>
                <a:spcPts val="1200"/>
              </a:spcBef>
              <a:spcAft>
                <a:spcPts val="0"/>
              </a:spcAft>
              <a:buClr>
                <a:srgbClr val="000000"/>
              </a:buClr>
              <a:buSzPts val="1100"/>
              <a:buFont typeface="Arial"/>
              <a:buNone/>
            </a:pPr>
            <a:r>
              <a:t/>
            </a:r>
            <a:endParaRPr b="1" sz="1200">
              <a:latin typeface="Roboto"/>
              <a:ea typeface="Roboto"/>
              <a:cs typeface="Roboto"/>
              <a:sym typeface="Roboto"/>
            </a:endParaRPr>
          </a:p>
        </p:txBody>
      </p:sp>
      <p:sp>
        <p:nvSpPr>
          <p:cNvPr id="229" name="Google Shape;229;p9"/>
          <p:cNvSpPr txBox="1"/>
          <p:nvPr/>
        </p:nvSpPr>
        <p:spPr>
          <a:xfrm>
            <a:off x="2066550" y="2881333"/>
            <a:ext cx="5540100" cy="1581300"/>
          </a:xfrm>
          <a:prstGeom prst="rect">
            <a:avLst/>
          </a:prstGeom>
          <a:noFill/>
          <a:ln>
            <a:noFill/>
          </a:ln>
        </p:spPr>
        <p:txBody>
          <a:bodyPr anchorCtr="0" anchor="t" bIns="91425" lIns="91425" spcFirstLastPara="1" rIns="91425" wrap="square" tIns="91425">
            <a:noAutofit/>
          </a:bodyPr>
          <a:lstStyle/>
          <a:p>
            <a:pPr indent="-314325" lvl="0" marL="257175" rtl="0" algn="l">
              <a:lnSpc>
                <a:spcPct val="115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Develop a two-sample </a:t>
            </a:r>
            <a:r>
              <a:rPr lang="en" sz="1200">
                <a:latin typeface="Roboto"/>
                <a:ea typeface="Roboto"/>
                <a:cs typeface="Roboto"/>
                <a:sym typeface="Roboto"/>
              </a:rPr>
              <a:t>hypothesis test to analyze and determine whether there is a statistically significant difference between mean number of rides and device type – Android vs. iPhone.</a:t>
            </a:r>
            <a:endParaRPr sz="1200">
              <a:latin typeface="Roboto"/>
              <a:ea typeface="Roboto"/>
              <a:cs typeface="Roboto"/>
              <a:sym typeface="Roboto"/>
            </a:endParaRPr>
          </a:p>
          <a:p>
            <a:pPr indent="-314325" lvl="0" marL="257175" rtl="0" algn="l">
              <a:lnSpc>
                <a:spcPct val="115000"/>
              </a:lnSpc>
              <a:spcBef>
                <a:spcPts val="700"/>
              </a:spcBef>
              <a:spcAft>
                <a:spcPts val="500"/>
              </a:spcAft>
              <a:buClr>
                <a:srgbClr val="000000"/>
              </a:buClr>
              <a:buSzPts val="1100"/>
              <a:buFont typeface="Arial"/>
              <a:buNone/>
            </a:pPr>
            <a:r>
              <a:rPr lang="en" sz="1500">
                <a:solidFill>
                  <a:srgbClr val="000000"/>
                </a:solidFill>
              </a:rPr>
              <a:t>🎯</a:t>
            </a:r>
            <a:r>
              <a:rPr lang="en" sz="1200">
                <a:solidFill>
                  <a:srgbClr val="000000"/>
                </a:solidFill>
              </a:rPr>
              <a:t> </a:t>
            </a:r>
            <a:r>
              <a:rPr b="1" lang="en" sz="1200">
                <a:solidFill>
                  <a:srgbClr val="000000"/>
                </a:solidFill>
                <a:latin typeface="Roboto"/>
                <a:ea typeface="Roboto"/>
                <a:cs typeface="Roboto"/>
                <a:sym typeface="Roboto"/>
              </a:rPr>
              <a:t>Impact:</a:t>
            </a:r>
            <a:r>
              <a:rPr lang="en" sz="1200">
                <a:solidFill>
                  <a:srgbClr val="000000"/>
                </a:solidFill>
                <a:latin typeface="Roboto"/>
                <a:ea typeface="Roboto"/>
                <a:cs typeface="Roboto"/>
                <a:sym typeface="Roboto"/>
              </a:rPr>
              <a:t> Statistical tests, such as the one conducted for Milestone 4, enable the Waze data team to make inferences about the populations from which the data was drawn and help them learn more about their user base.</a:t>
            </a:r>
            <a:endParaRPr sz="1200">
              <a:solidFill>
                <a:srgbClr val="000000"/>
              </a:solidFill>
              <a:latin typeface="Roboto"/>
              <a:ea typeface="Roboto"/>
              <a:cs typeface="Roboto"/>
              <a:sym typeface="Roboto"/>
            </a:endParaRPr>
          </a:p>
        </p:txBody>
      </p:sp>
      <p:sp>
        <p:nvSpPr>
          <p:cNvPr id="230" name="Google Shape;230;p9"/>
          <p:cNvSpPr txBox="1"/>
          <p:nvPr/>
        </p:nvSpPr>
        <p:spPr>
          <a:xfrm>
            <a:off x="188700" y="5367975"/>
            <a:ext cx="4135800" cy="1947000"/>
          </a:xfrm>
          <a:prstGeom prst="rect">
            <a:avLst/>
          </a:prstGeom>
          <a:noFill/>
          <a:ln>
            <a:noFill/>
          </a:ln>
        </p:spPr>
        <p:txBody>
          <a:bodyPr anchorCtr="0" anchor="t" bIns="91425" lIns="91425" spcFirstLastPara="1" rIns="91425" wrap="square" tIns="91425">
            <a:spAutoFit/>
          </a:bodyPr>
          <a:lstStyle/>
          <a:p>
            <a:pPr indent="-190500" lvl="0" marL="457200" rtl="0" algn="l">
              <a:lnSpc>
                <a:spcPct val="115000"/>
              </a:lnSpc>
              <a:spcBef>
                <a:spcPts val="1200"/>
              </a:spcBef>
              <a:spcAft>
                <a:spcPts val="0"/>
              </a:spcAft>
              <a:buSzPts val="1200"/>
              <a:buChar char="●"/>
            </a:pPr>
            <a:r>
              <a:rPr lang="en" sz="1100">
                <a:solidFill>
                  <a:schemeClr val="dk1"/>
                </a:solidFill>
              </a:rPr>
              <a:t>Based on the calculations, drivers who use an iPhone to interact with the application have a higher average number of drives compared to Android users.</a:t>
            </a:r>
            <a:endParaRPr sz="1100">
              <a:solidFill>
                <a:schemeClr val="dk1"/>
              </a:solidFill>
            </a:endParaRPr>
          </a:p>
          <a:p>
            <a:pPr indent="-190500" lvl="0" marL="457200" rtl="0" algn="l">
              <a:lnSpc>
                <a:spcPct val="115000"/>
              </a:lnSpc>
              <a:spcBef>
                <a:spcPts val="0"/>
              </a:spcBef>
              <a:spcAft>
                <a:spcPts val="0"/>
              </a:spcAft>
              <a:buSzPts val="1200"/>
              <a:buChar char="●"/>
            </a:pPr>
            <a:r>
              <a:rPr lang="en" sz="1100">
                <a:solidFill>
                  <a:schemeClr val="dk1"/>
                </a:solidFill>
              </a:rPr>
              <a:t>However, the results of the </a:t>
            </a:r>
            <a:r>
              <a:rPr b="1" lang="en" sz="1100">
                <a:solidFill>
                  <a:schemeClr val="dk1"/>
                </a:solidFill>
              </a:rPr>
              <a:t>t-test</a:t>
            </a:r>
            <a:r>
              <a:rPr lang="en" sz="1100">
                <a:solidFill>
                  <a:schemeClr val="dk1"/>
                </a:solidFill>
              </a:rPr>
              <a:t> indicate that the difference in the mean number of drives between iPhone and Android users is </a:t>
            </a:r>
            <a:r>
              <a:rPr b="1" lang="en" sz="1100">
                <a:solidFill>
                  <a:schemeClr val="dk1"/>
                </a:solidFill>
              </a:rPr>
              <a:t>not statistically significant</a:t>
            </a:r>
            <a:r>
              <a:rPr lang="en" sz="1100">
                <a:solidFill>
                  <a:schemeClr val="dk1"/>
                </a:solidFill>
              </a:rPr>
              <a:t>, suggesting that any observed difference may be due to random variation rather than a true difference in the population.</a:t>
            </a:r>
            <a:endParaRPr sz="1200">
              <a:latin typeface="Roboto"/>
              <a:ea typeface="Roboto"/>
              <a:cs typeface="Roboto"/>
              <a:sym typeface="Roboto"/>
            </a:endParaRPr>
          </a:p>
        </p:txBody>
      </p:sp>
      <p:grpSp>
        <p:nvGrpSpPr>
          <p:cNvPr id="231" name="Google Shape;231;p9"/>
          <p:cNvGrpSpPr/>
          <p:nvPr/>
        </p:nvGrpSpPr>
        <p:grpSpPr>
          <a:xfrm>
            <a:off x="4464432" y="4958988"/>
            <a:ext cx="2789248" cy="2570100"/>
            <a:chOff x="1562107" y="5291788"/>
            <a:chExt cx="2789248" cy="2570100"/>
          </a:xfrm>
        </p:grpSpPr>
        <p:sp>
          <p:nvSpPr>
            <p:cNvPr id="232" name="Google Shape;232;p9"/>
            <p:cNvSpPr/>
            <p:nvPr/>
          </p:nvSpPr>
          <p:spPr>
            <a:xfrm>
              <a:off x="1651725" y="5291788"/>
              <a:ext cx="2610000" cy="2570100"/>
            </a:xfrm>
            <a:prstGeom prst="round2DiagRect">
              <a:avLst>
                <a:gd fmla="val 0" name="adj1"/>
                <a:gd fmla="val 20019" name="adj2"/>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9"/>
            <p:cNvGrpSpPr/>
            <p:nvPr/>
          </p:nvGrpSpPr>
          <p:grpSpPr>
            <a:xfrm>
              <a:off x="1562107" y="5336939"/>
              <a:ext cx="2789248" cy="2371061"/>
              <a:chOff x="-68743" y="5306914"/>
              <a:chExt cx="2789248" cy="2371061"/>
            </a:xfrm>
          </p:grpSpPr>
          <p:sp>
            <p:nvSpPr>
              <p:cNvPr id="234" name="Google Shape;234;p9"/>
              <p:cNvSpPr txBox="1"/>
              <p:nvPr/>
            </p:nvSpPr>
            <p:spPr>
              <a:xfrm>
                <a:off x="188700" y="7031475"/>
                <a:ext cx="2241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oboto"/>
                    <a:ea typeface="Roboto"/>
                    <a:cs typeface="Roboto"/>
                    <a:sym typeface="Roboto"/>
                  </a:rPr>
                  <a:t>Note: The mean number of drives shown here – 66 for Android and 68 for iPhone – have been rounded up. </a:t>
                </a:r>
                <a:endParaRPr sz="1200"/>
              </a:p>
            </p:txBody>
          </p:sp>
          <p:grpSp>
            <p:nvGrpSpPr>
              <p:cNvPr id="235" name="Google Shape;235;p9"/>
              <p:cNvGrpSpPr/>
              <p:nvPr/>
            </p:nvGrpSpPr>
            <p:grpSpPr>
              <a:xfrm>
                <a:off x="-68743" y="5306914"/>
                <a:ext cx="2789248" cy="2105569"/>
                <a:chOff x="-237316" y="5336706"/>
                <a:chExt cx="3199779" cy="2416028"/>
              </a:xfrm>
            </p:grpSpPr>
            <p:sp>
              <p:nvSpPr>
                <p:cNvPr id="236" name="Google Shape;236;p9"/>
                <p:cNvSpPr txBox="1"/>
                <p:nvPr/>
              </p:nvSpPr>
              <p:spPr>
                <a:xfrm>
                  <a:off x="145456" y="5336706"/>
                  <a:ext cx="2696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Google Sans"/>
                      <a:ea typeface="Google Sans"/>
                      <a:cs typeface="Google Sans"/>
                      <a:sym typeface="Google Sans"/>
                    </a:rPr>
                    <a:t>Average Number of Drives</a:t>
                  </a:r>
                  <a:endParaRPr b="1" sz="1200">
                    <a:latin typeface="Google Sans"/>
                    <a:ea typeface="Google Sans"/>
                    <a:cs typeface="Google Sans"/>
                    <a:sym typeface="Google Sans"/>
                  </a:endParaRPr>
                </a:p>
              </p:txBody>
            </p:sp>
            <p:grpSp>
              <p:nvGrpSpPr>
                <p:cNvPr id="237" name="Google Shape;237;p9"/>
                <p:cNvGrpSpPr/>
                <p:nvPr/>
              </p:nvGrpSpPr>
              <p:grpSpPr>
                <a:xfrm>
                  <a:off x="-237316" y="5372311"/>
                  <a:ext cx="3199779" cy="2380423"/>
                  <a:chOff x="-237316" y="5372311"/>
                  <a:chExt cx="3199779" cy="2380423"/>
                </a:xfrm>
              </p:grpSpPr>
              <p:grpSp>
                <p:nvGrpSpPr>
                  <p:cNvPr id="238" name="Google Shape;238;p9"/>
                  <p:cNvGrpSpPr/>
                  <p:nvPr/>
                </p:nvGrpSpPr>
                <p:grpSpPr>
                  <a:xfrm rot="-193307">
                    <a:off x="-177626" y="5457125"/>
                    <a:ext cx="3080399" cy="2210795"/>
                    <a:chOff x="-259833" y="5409690"/>
                    <a:chExt cx="3080459" cy="2210838"/>
                  </a:xfrm>
                </p:grpSpPr>
                <p:grpSp>
                  <p:nvGrpSpPr>
                    <p:cNvPr id="239" name="Google Shape;239;p9"/>
                    <p:cNvGrpSpPr/>
                    <p:nvPr/>
                  </p:nvGrpSpPr>
                  <p:grpSpPr>
                    <a:xfrm rot="-1203509">
                      <a:off x="-5617" y="5590931"/>
                      <a:ext cx="1361623" cy="1723205"/>
                      <a:chOff x="3012662" y="5174838"/>
                      <a:chExt cx="1361540" cy="1723101"/>
                    </a:xfrm>
                  </p:grpSpPr>
                  <p:pic>
                    <p:nvPicPr>
                      <p:cNvPr id="240" name="Google Shape;240;p9"/>
                      <p:cNvPicPr preferRelativeResize="0"/>
                      <p:nvPr/>
                    </p:nvPicPr>
                    <p:blipFill rotWithShape="1">
                      <a:blip r:embed="rId3">
                        <a:alphaModFix/>
                      </a:blip>
                      <a:srcRect b="19021" l="28157" r="27667" t="0"/>
                      <a:stretch/>
                    </p:blipFill>
                    <p:spPr>
                      <a:xfrm rot="1397386">
                        <a:off x="3279109" y="5276811"/>
                        <a:ext cx="828646" cy="1519155"/>
                      </a:xfrm>
                      <a:prstGeom prst="rect">
                        <a:avLst/>
                      </a:prstGeom>
                      <a:noFill/>
                      <a:ln>
                        <a:noFill/>
                      </a:ln>
                    </p:spPr>
                  </p:pic>
                  <p:pic>
                    <p:nvPicPr>
                      <p:cNvPr id="241" name="Google Shape;241;p9"/>
                      <p:cNvPicPr preferRelativeResize="0"/>
                      <p:nvPr/>
                    </p:nvPicPr>
                    <p:blipFill rotWithShape="1">
                      <a:blip r:embed="rId4">
                        <a:alphaModFix/>
                      </a:blip>
                      <a:srcRect b="3883" l="21603" r="21620" t="0"/>
                      <a:stretch/>
                    </p:blipFill>
                    <p:spPr>
                      <a:xfrm rot="1397397">
                        <a:off x="3568187" y="5606230"/>
                        <a:ext cx="391605" cy="476418"/>
                      </a:xfrm>
                      <a:prstGeom prst="rect">
                        <a:avLst/>
                      </a:prstGeom>
                      <a:noFill/>
                      <a:ln>
                        <a:noFill/>
                      </a:ln>
                    </p:spPr>
                  </p:pic>
                </p:grpSp>
                <p:grpSp>
                  <p:nvGrpSpPr>
                    <p:cNvPr id="242" name="Google Shape;242;p9"/>
                    <p:cNvGrpSpPr/>
                    <p:nvPr/>
                  </p:nvGrpSpPr>
                  <p:grpSpPr>
                    <a:xfrm rot="1716298">
                      <a:off x="1125874" y="5714166"/>
                      <a:ext cx="1376787" cy="1679265"/>
                      <a:chOff x="3867694" y="5222439"/>
                      <a:chExt cx="1376695" cy="1679153"/>
                    </a:xfrm>
                  </p:grpSpPr>
                  <p:pic>
                    <p:nvPicPr>
                      <p:cNvPr id="243" name="Google Shape;243;p9"/>
                      <p:cNvPicPr preferRelativeResize="0"/>
                      <p:nvPr/>
                    </p:nvPicPr>
                    <p:blipFill rotWithShape="1">
                      <a:blip r:embed="rId5">
                        <a:alphaModFix/>
                      </a:blip>
                      <a:srcRect b="16429" l="25777" r="26959" t="0"/>
                      <a:stretch/>
                    </p:blipFill>
                    <p:spPr>
                      <a:xfrm rot="-1523601">
                        <a:off x="4141722" y="5329385"/>
                        <a:ext cx="828641" cy="1465261"/>
                      </a:xfrm>
                      <a:prstGeom prst="rect">
                        <a:avLst/>
                      </a:prstGeom>
                      <a:noFill/>
                      <a:ln>
                        <a:noFill/>
                      </a:ln>
                    </p:spPr>
                  </p:pic>
                  <p:pic>
                    <p:nvPicPr>
                      <p:cNvPr id="244" name="Google Shape;244;p9"/>
                      <p:cNvPicPr preferRelativeResize="0"/>
                      <p:nvPr/>
                    </p:nvPicPr>
                    <p:blipFill rotWithShape="1">
                      <a:blip r:embed="rId6">
                        <a:alphaModFix/>
                      </a:blip>
                      <a:srcRect b="12740" l="29012" r="27176" t="13442"/>
                      <a:stretch/>
                    </p:blipFill>
                    <p:spPr>
                      <a:xfrm rot="-1523586">
                        <a:off x="4265524" y="5619971"/>
                        <a:ext cx="391606" cy="439814"/>
                      </a:xfrm>
                      <a:prstGeom prst="rect">
                        <a:avLst/>
                      </a:prstGeom>
                      <a:noFill/>
                      <a:ln>
                        <a:noFill/>
                      </a:ln>
                    </p:spPr>
                  </p:pic>
                </p:grpSp>
              </p:grpSp>
              <p:sp>
                <p:nvSpPr>
                  <p:cNvPr id="245" name="Google Shape;245;p9"/>
                  <p:cNvSpPr txBox="1"/>
                  <p:nvPr/>
                </p:nvSpPr>
                <p:spPr>
                  <a:xfrm rot="-1514">
                    <a:off x="1566909" y="6549790"/>
                    <a:ext cx="6810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68</a:t>
                    </a:r>
                    <a:endParaRPr b="1" sz="1200">
                      <a:latin typeface="Google Sans"/>
                      <a:ea typeface="Google Sans"/>
                      <a:cs typeface="Google Sans"/>
                      <a:sym typeface="Google Sans"/>
                    </a:endParaRPr>
                  </a:p>
                </p:txBody>
              </p:sp>
            </p:grpSp>
            <p:sp>
              <p:nvSpPr>
                <p:cNvPr id="246" name="Google Shape;246;p9"/>
                <p:cNvSpPr txBox="1"/>
                <p:nvPr/>
              </p:nvSpPr>
              <p:spPr>
                <a:xfrm>
                  <a:off x="418564" y="6549770"/>
                  <a:ext cx="650400" cy="423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Google Sans"/>
                      <a:ea typeface="Google Sans"/>
                      <a:cs typeface="Google Sans"/>
                      <a:sym typeface="Google Sans"/>
                    </a:rPr>
                    <a:t>66</a:t>
                  </a:r>
                  <a:endParaRPr b="1" sz="1200">
                    <a:latin typeface="Google Sans"/>
                    <a:ea typeface="Google Sans"/>
                    <a:cs typeface="Google Sans"/>
                    <a:sym typeface="Google Sans"/>
                  </a:endParaRPr>
                </a:p>
              </p:txBody>
            </p:sp>
          </p:grpSp>
        </p:grpSp>
      </p:grpSp>
      <p:sp>
        <p:nvSpPr>
          <p:cNvPr id="247" name="Google Shape;247;p9"/>
          <p:cNvSpPr txBox="1"/>
          <p:nvPr/>
        </p:nvSpPr>
        <p:spPr>
          <a:xfrm>
            <a:off x="188700" y="8564425"/>
            <a:ext cx="7553400" cy="1134900"/>
          </a:xfrm>
          <a:prstGeom prst="rect">
            <a:avLst/>
          </a:prstGeom>
          <a:noFill/>
          <a:ln>
            <a:noFill/>
          </a:ln>
        </p:spPr>
        <p:txBody>
          <a:bodyPr anchorCtr="0" anchor="t" bIns="91425" lIns="91425" spcFirstLastPara="1" rIns="91425" wrap="square" tIns="91425">
            <a:spAutoFit/>
          </a:bodyPr>
          <a:lstStyle/>
          <a:p>
            <a:pPr indent="-190500" lvl="0" marL="228600" rtl="0" algn="l">
              <a:lnSpc>
                <a:spcPct val="115000"/>
              </a:lnSpc>
              <a:spcBef>
                <a:spcPts val="0"/>
              </a:spcBef>
              <a:spcAft>
                <a:spcPts val="0"/>
              </a:spcAft>
              <a:buClr>
                <a:schemeClr val="dk1"/>
              </a:buClr>
              <a:buSzPts val="1200"/>
              <a:buFont typeface="Roboto"/>
              <a:buChar char="➔"/>
            </a:pPr>
            <a:r>
              <a:rPr b="1" lang="en" sz="1200">
                <a:solidFill>
                  <a:schemeClr val="dk1"/>
                </a:solidFill>
                <a:latin typeface="Roboto"/>
                <a:ea typeface="Roboto"/>
                <a:cs typeface="Roboto"/>
                <a:sym typeface="Roboto"/>
              </a:rPr>
              <a:t>Due to the results rendered from this specific hypothesis test, the Waze data team recommends running more t-tests on other variables to learn more about user behavior.</a:t>
            </a:r>
            <a:endParaRPr b="1" sz="1200">
              <a:solidFill>
                <a:schemeClr val="dk1"/>
              </a:solidFill>
              <a:latin typeface="Roboto"/>
              <a:ea typeface="Roboto"/>
              <a:cs typeface="Roboto"/>
              <a:sym typeface="Roboto"/>
            </a:endParaRPr>
          </a:p>
          <a:p>
            <a:pPr indent="-190500" lvl="0" marL="228600" rtl="0" algn="l">
              <a:lnSpc>
                <a:spcPct val="115000"/>
              </a:lnSpc>
              <a:spcBef>
                <a:spcPts val="1000"/>
              </a:spcBef>
              <a:spcAft>
                <a:spcPts val="1700"/>
              </a:spcAft>
              <a:buClr>
                <a:schemeClr val="dk1"/>
              </a:buClr>
              <a:buSzPts val="1200"/>
              <a:buFont typeface="Roboto"/>
              <a:buChar char="➔"/>
            </a:pPr>
            <a:r>
              <a:rPr b="1" lang="en" sz="1200">
                <a:solidFill>
                  <a:schemeClr val="dk1"/>
                </a:solidFill>
                <a:latin typeface="Roboto"/>
                <a:ea typeface="Roboto"/>
                <a:cs typeface="Roboto"/>
                <a:sym typeface="Roboto"/>
              </a:rPr>
              <a:t>Additionally, since the user experience is the same, temporary changes in marketing or user interface may be impactful rendering more data to investigate user churn behavior. </a:t>
            </a:r>
            <a:endParaRPr b="1"/>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